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6" r:id="rId3"/>
    <p:sldId id="279" r:id="rId4"/>
    <p:sldId id="283" r:id="rId5"/>
    <p:sldId id="269" r:id="rId6"/>
    <p:sldId id="270" r:id="rId7"/>
    <p:sldId id="271" r:id="rId8"/>
    <p:sldId id="276" r:id="rId9"/>
    <p:sldId id="272" r:id="rId10"/>
    <p:sldId id="265" r:id="rId11"/>
    <p:sldId id="280" r:id="rId12"/>
    <p:sldId id="259" r:id="rId13"/>
    <p:sldId id="277" r:id="rId14"/>
    <p:sldId id="281" r:id="rId15"/>
    <p:sldId id="267" r:id="rId16"/>
    <p:sldId id="282" r:id="rId17"/>
    <p:sldId id="262" r:id="rId18"/>
    <p:sldId id="257" r:id="rId19"/>
    <p:sldId id="273" r:id="rId20"/>
    <p:sldId id="261" r:id="rId21"/>
    <p:sldId id="275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05618-EE88-405D-AD1A-E36FB1D38C8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94E031BB-6B3B-4B13-B1AD-451E00560721}">
      <dgm:prSet phldrT="[Текст]" custT="1"/>
      <dgm:spPr>
        <a:solidFill>
          <a:srgbClr val="A3EFC4"/>
        </a:solidFill>
        <a:scene3d>
          <a:camera prst="orthographicFront"/>
          <a:lightRig rig="soft" dir="t"/>
        </a:scene3d>
        <a:sp3d prstMaterial="metal">
          <a:bevelT/>
          <a:bevelB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</a:t>
          </a:r>
        </a:p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Образ.</a:t>
          </a:r>
          <a:endParaRPr lang="uk-UA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07D673-0036-4ECA-8EFB-FCFA4D913BA8}" type="parTrans" cxnId="{1CF3CC71-D7ED-4134-B477-6A81359B425C}">
      <dgm:prSet/>
      <dgm:spPr/>
      <dgm:t>
        <a:bodyPr/>
        <a:lstStyle/>
        <a:p>
          <a:endParaRPr lang="uk-UA"/>
        </a:p>
      </dgm:t>
    </dgm:pt>
    <dgm:pt modelId="{0C0EF26B-5938-4F84-B581-2BB485CE4C05}" type="sibTrans" cxnId="{1CF3CC71-D7ED-4134-B477-6A81359B425C}">
      <dgm:prSet/>
      <dgm:spPr>
        <a:solidFill>
          <a:srgbClr val="7CE8AA"/>
        </a:solidFill>
      </dgm:spPr>
      <dgm:t>
        <a:bodyPr/>
        <a:lstStyle/>
        <a:p>
          <a:endParaRPr lang="uk-UA" dirty="0"/>
        </a:p>
      </dgm:t>
    </dgm:pt>
    <dgm:pt modelId="{413683F5-CE52-47FF-B1A2-BA9425420B46}" type="pres">
      <dgm:prSet presAssocID="{C4905618-EE88-405D-AD1A-E36FB1D38C8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89FD35-CC64-4DEC-B8D8-0821BC05FD15}" type="pres">
      <dgm:prSet presAssocID="{94E031BB-6B3B-4B13-B1AD-451E00560721}" presName="gear1" presStyleLbl="node1" presStyleIdx="0" presStyleCnt="1" custScaleX="150470" custScaleY="142425" custLinFactNeighborX="0" custLinFactNeighborY="24191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A060B6-4D14-4884-B310-B56A9A291A1C}" type="pres">
      <dgm:prSet presAssocID="{94E031BB-6B3B-4B13-B1AD-451E00560721}" presName="gear1srcNode" presStyleLbl="node1" presStyleIdx="0" presStyleCnt="1"/>
      <dgm:spPr/>
      <dgm:t>
        <a:bodyPr/>
        <a:lstStyle/>
        <a:p>
          <a:endParaRPr lang="uk-UA"/>
        </a:p>
      </dgm:t>
    </dgm:pt>
    <dgm:pt modelId="{95F08DDE-691D-4FA6-A04C-7DDEC957A282}" type="pres">
      <dgm:prSet presAssocID="{94E031BB-6B3B-4B13-B1AD-451E00560721}" presName="gear1dstNode" presStyleLbl="node1" presStyleIdx="0" presStyleCnt="1"/>
      <dgm:spPr/>
      <dgm:t>
        <a:bodyPr/>
        <a:lstStyle/>
        <a:p>
          <a:endParaRPr lang="uk-UA"/>
        </a:p>
      </dgm:t>
    </dgm:pt>
    <dgm:pt modelId="{82F17930-38E0-43EC-B4F7-F094D32F6CDA}" type="pres">
      <dgm:prSet presAssocID="{0C0EF26B-5938-4F84-B581-2BB485CE4C05}" presName="connector1" presStyleLbl="sibTrans2D1" presStyleIdx="0" presStyleCnt="1" custAng="756165" custScaleX="60745" custScaleY="124247" custLinFactNeighborX="7478" custLinFactNeighborY="-60063"/>
      <dgm:spPr/>
      <dgm:t>
        <a:bodyPr/>
        <a:lstStyle/>
        <a:p>
          <a:endParaRPr lang="uk-UA"/>
        </a:p>
      </dgm:t>
    </dgm:pt>
  </dgm:ptLst>
  <dgm:cxnLst>
    <dgm:cxn modelId="{915D345D-865A-412D-BB2F-081C4220FA93}" type="presOf" srcId="{94E031BB-6B3B-4B13-B1AD-451E00560721}" destId="{EA89FD35-CC64-4DEC-B8D8-0821BC05FD15}" srcOrd="0" destOrd="0" presId="urn:microsoft.com/office/officeart/2005/8/layout/gear1"/>
    <dgm:cxn modelId="{1CF3CC71-D7ED-4134-B477-6A81359B425C}" srcId="{C4905618-EE88-405D-AD1A-E36FB1D38C87}" destId="{94E031BB-6B3B-4B13-B1AD-451E00560721}" srcOrd="0" destOrd="0" parTransId="{B207D673-0036-4ECA-8EFB-FCFA4D913BA8}" sibTransId="{0C0EF26B-5938-4F84-B581-2BB485CE4C05}"/>
    <dgm:cxn modelId="{E17C196A-16F8-4527-8533-D7922A3A6849}" type="presOf" srcId="{94E031BB-6B3B-4B13-B1AD-451E00560721}" destId="{B5A060B6-4D14-4884-B310-B56A9A291A1C}" srcOrd="1" destOrd="0" presId="urn:microsoft.com/office/officeart/2005/8/layout/gear1"/>
    <dgm:cxn modelId="{75849269-BE03-486D-857D-EAD07AFC0AFF}" type="presOf" srcId="{94E031BB-6B3B-4B13-B1AD-451E00560721}" destId="{95F08DDE-691D-4FA6-A04C-7DDEC957A282}" srcOrd="2" destOrd="0" presId="urn:microsoft.com/office/officeart/2005/8/layout/gear1"/>
    <dgm:cxn modelId="{81DF2F2B-1C4B-4D23-97C7-5956AD857A01}" type="presOf" srcId="{C4905618-EE88-405D-AD1A-E36FB1D38C87}" destId="{413683F5-CE52-47FF-B1A2-BA9425420B46}" srcOrd="0" destOrd="0" presId="urn:microsoft.com/office/officeart/2005/8/layout/gear1"/>
    <dgm:cxn modelId="{DD7C67DA-D159-4C1E-B006-BE597BB3769D}" type="presOf" srcId="{0C0EF26B-5938-4F84-B581-2BB485CE4C05}" destId="{82F17930-38E0-43EC-B4F7-F094D32F6CDA}" srcOrd="0" destOrd="0" presId="urn:microsoft.com/office/officeart/2005/8/layout/gear1"/>
    <dgm:cxn modelId="{A65E3DF7-3EFC-425F-BF97-89C739121227}" type="presParOf" srcId="{413683F5-CE52-47FF-B1A2-BA9425420B46}" destId="{EA89FD35-CC64-4DEC-B8D8-0821BC05FD15}" srcOrd="0" destOrd="0" presId="urn:microsoft.com/office/officeart/2005/8/layout/gear1"/>
    <dgm:cxn modelId="{3DE40EB5-D5D5-4E2F-B7A6-50E629A07779}" type="presParOf" srcId="{413683F5-CE52-47FF-B1A2-BA9425420B46}" destId="{B5A060B6-4D14-4884-B310-B56A9A291A1C}" srcOrd="1" destOrd="0" presId="urn:microsoft.com/office/officeart/2005/8/layout/gear1"/>
    <dgm:cxn modelId="{8A009825-69CA-4618-AD1B-82194B19BCB5}" type="presParOf" srcId="{413683F5-CE52-47FF-B1A2-BA9425420B46}" destId="{95F08DDE-691D-4FA6-A04C-7DDEC957A282}" srcOrd="2" destOrd="0" presId="urn:microsoft.com/office/officeart/2005/8/layout/gear1"/>
    <dgm:cxn modelId="{5DA356C7-DAEF-4378-A7C0-334235130156}" type="presParOf" srcId="{413683F5-CE52-47FF-B1A2-BA9425420B46}" destId="{82F17930-38E0-43EC-B4F7-F094D32F6CDA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89FD35-CC64-4DEC-B8D8-0821BC05FD15}">
      <dsp:nvSpPr>
        <dsp:cNvPr id="0" name=""/>
        <dsp:cNvSpPr/>
      </dsp:nvSpPr>
      <dsp:spPr>
        <a:xfrm>
          <a:off x="428629" y="448860"/>
          <a:ext cx="1714509" cy="1622841"/>
        </a:xfrm>
        <a:prstGeom prst="gear9">
          <a:avLst/>
        </a:prstGeom>
        <a:solidFill>
          <a:srgbClr val="A3EFC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soft" dir="t"/>
        </a:scene3d>
        <a:sp3d prstMaterial="metal"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Образ.</a:t>
          </a:r>
          <a:endParaRPr lang="uk-UA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28629" y="448860"/>
        <a:ext cx="1714509" cy="1622841"/>
      </dsp:txXfrm>
    </dsp:sp>
    <dsp:sp modelId="{82F17930-38E0-43EC-B4F7-F094D32F6CDA}">
      <dsp:nvSpPr>
        <dsp:cNvPr id="0" name=""/>
        <dsp:cNvSpPr/>
      </dsp:nvSpPr>
      <dsp:spPr>
        <a:xfrm rot="756165">
          <a:off x="1104414" y="-715624"/>
          <a:ext cx="851345" cy="1741329"/>
        </a:xfrm>
        <a:prstGeom prst="circularArrow">
          <a:avLst>
            <a:gd name="adj1" fmla="val 4878"/>
            <a:gd name="adj2" fmla="val 312630"/>
            <a:gd name="adj3" fmla="val 2910206"/>
            <a:gd name="adj4" fmla="val 15572502"/>
            <a:gd name="adj5" fmla="val 5691"/>
          </a:avLst>
        </a:prstGeom>
        <a:solidFill>
          <a:srgbClr val="7CE8A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B445B4C-7C45-4448-AB7E-36EB1EB0626E}" type="datetimeFigureOut">
              <a:rPr lang="ru-RU" smtClean="0"/>
              <a:pPr/>
              <a:t>14.02.2021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9F60CF-5F37-4B93-BC7C-1E1711D91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pLtzXPuBWu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QSDEceknU4?t=269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&quot;ссср плакат ребенок с моделью космо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76456" cy="55384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Привет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, Мир!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270892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Время меняет взгляд на вещи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4525963"/>
          </a:xfrm>
        </p:spPr>
        <p:txBody>
          <a:bodyPr>
            <a:normAutofit/>
          </a:bodyPr>
          <a:lstStyle/>
          <a:p>
            <a:endParaRPr lang="uk-UA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109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Будущее созидается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активным трудом не столько «ясновидящих», сколько «</a:t>
            </a:r>
            <a:r>
              <a:rPr lang="ru-RU" sz="2800" u="sng" dirty="0" err="1" smtClean="0">
                <a:latin typeface="Arial" pitchFamily="34" charset="0"/>
                <a:cs typeface="Arial" pitchFamily="34" charset="0"/>
              </a:rPr>
              <a:t>яснопонимающих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».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nance.ru/wp-content/uploads/2014/08/140819-mau-74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00760" cy="5233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9952" y="14847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Послание Потомкам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530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557213"/>
            <a:ext cx="88296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725" y="332656"/>
            <a:ext cx="9144000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Исправление ошибок привнесённых украинским образованием в жизнь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формированию образных представлений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расширению круга своих понятий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02781" y="2198125"/>
            <a:ext cx="2514600" cy="800100"/>
          </a:xfrm>
          <a:prstGeom prst="rect">
            <a:avLst/>
          </a:prstGeom>
          <a:solidFill>
            <a:srgbClr val="E7FFFF"/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cs typeface="Arial" pitchFamily="34" charset="0"/>
              </a:rPr>
              <a:t>АБСТРАКТНО-ЛОГИЧЕСКОМУ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5629300" y="2143116"/>
            <a:ext cx="2514600" cy="8001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333300"/>
                </a:solidFill>
                <a:latin typeface="Calibri" pitchFamily="34" charset="0"/>
                <a:cs typeface="Arial" pitchFamily="34" charset="0"/>
              </a:rPr>
              <a:t>ПРЕДМЕТНО-ОБРАЗНОМУ</a:t>
            </a: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467544" y="3284984"/>
            <a:ext cx="3785074" cy="2693550"/>
          </a:xfrm>
          <a:prstGeom prst="rect">
            <a:avLst/>
          </a:prstGeom>
          <a:solidFill>
            <a:srgbClr val="E7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Перемножая в столбик,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мы помогаем своему абстрактно-логическому мышлению сконцентрироваться и решить задачу.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4525275" y="3175172"/>
            <a:ext cx="4176000" cy="2803362"/>
          </a:xfrm>
          <a:prstGeom prst="rect">
            <a:avLst/>
          </a:prstGeom>
          <a:solidFill>
            <a:srgbClr val="CCFFFF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Рисуя</a:t>
            </a: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картинки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по ходу чтения, мы точно так же помогаем своему предметно-образному мышлению сконцентрироваться и  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решить задачу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5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849694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Человечество может продвигаться: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направлении скотства 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статистическом преобладании живого строя психики, когда цивилизованных людей будут пасти биороботы, запрограммированные культурой, при господстве над теми и другими демонических личностей;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направлении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биороботизации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когда скотство будет беспощадно подавляться, а над массой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биороботов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будут, как и в первом варианте господствовать демонические личности;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направлении человечности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 которой скотство,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биороботизация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демонизм будут поставлены в состояние невозможности осуществления.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Человеческое достоинство выражается не в образовании, знаниях и навыках, а в определенном строе психики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Искусственный интеллект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может обладать невероятным объёмом памяти, иметь способность к самообучению, анализу ситуаций и самостоятельному принятию решений в зависимости от усвоенной информации. Но создать что-то принципиально новое (творчество), а не копировать уже имеющиеся данные в разных вариантах, Сформировать субъективную точку зрения, применить новую концепцию, в чем либо, робот не будет способен никогда.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57" y="116632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Книга дает возможность составлять самостоятельно индивидуальный образ</a:t>
            </a:r>
          </a:p>
          <a:p>
            <a:endParaRPr lang="ru-RU" b="1" dirty="0"/>
          </a:p>
        </p:txBody>
      </p:sp>
      <p:pic>
        <p:nvPicPr>
          <p:cNvPr id="8194" name="Picture 2" descr="Картинки по запросу &quot;читающая стра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28792" cy="527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&quot;руслан и людмила&quot;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7584" y="868919"/>
            <a:ext cx="7715351" cy="55830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Русский код с собственным алгоритмом: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справедливость, совесть, честь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5892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 Пушкина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10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Методологические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функции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социальной философии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2166628"/>
            <a:ext cx="2916000" cy="900000"/>
          </a:xfrm>
          <a:prstGeom prst="rect">
            <a:avLst/>
          </a:prstGeom>
          <a:solidFill>
            <a:srgbClr val="D1FFDD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400" b="1" dirty="0" smtClean="0">
                <a:latin typeface="+mj-lt"/>
                <a:ea typeface="Tahoma" panose="020B0604030504040204" pitchFamily="34" charset="0"/>
                <a:cs typeface="FrankRuehl" panose="020E0503060101010101" pitchFamily="34" charset="-79"/>
              </a:rPr>
              <a:t>Справедливость это фактор развития 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851920" y="2060848"/>
            <a:ext cx="4608512" cy="2308324"/>
          </a:xfrm>
          <a:prstGeom prst="rect">
            <a:avLst/>
          </a:prstGeom>
          <a:solidFill>
            <a:srgbClr val="F1FED2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Требования познания идеалов справедливости и воплощения их в жизнь  -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объективное требование</a:t>
            </a:r>
            <a:r>
              <a:rPr lang="ru-RU" altLang="ru-RU" sz="20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,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 не тема для дискуссий</a:t>
            </a:r>
            <a:r>
              <a:rPr lang="ru-RU" altLang="ru-RU" sz="20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о нравах и этике на неких круглых столах…</a:t>
            </a:r>
            <a:endParaRPr lang="ru-RU" altLang="ru-RU" sz="20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endParaRPr lang="ru-RU" sz="2400" b="1" dirty="0">
              <a:latin typeface="+mj-lt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3122" y="3931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3284984"/>
            <a:ext cx="3240360" cy="1569660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Можно ли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устранить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несправедливость силой?</a:t>
            </a:r>
          </a:p>
          <a:p>
            <a:endParaRPr lang="ru-RU" sz="2400" b="1" dirty="0">
              <a:latin typeface="+mj-lt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1268760"/>
            <a:ext cx="3744416" cy="648072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ли мелочи в жизни решающее значение?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27984" y="1268760"/>
            <a:ext cx="1931196" cy="648000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не имеют!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1268760"/>
            <a:ext cx="2124000" cy="648000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решают всё!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5085184"/>
            <a:ext cx="3672408" cy="828000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можно ли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справедливость силой ?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4365104"/>
            <a:ext cx="4658560" cy="1836000"/>
          </a:xfrm>
          <a:prstGeom prst="rect">
            <a:avLst/>
          </a:prstGeom>
          <a:solidFill>
            <a:srgbClr val="FFFFA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 справедливости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отсутствие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паразитизма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внутри общества,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паразитизма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человечества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биосфере Земли!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0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9" grpId="0" animBg="1"/>
      <p:bldP spid="2" grpId="0" animBg="1"/>
      <p:bldP spid="30" grpId="0" animBg="1"/>
      <p:bldP spid="31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57266" y="242872"/>
            <a:ext cx="8229600" cy="9715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Замысел жизнеустройства </a:t>
            </a:r>
            <a:b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система образования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71472" y="4929198"/>
            <a:ext cx="3071834" cy="285752"/>
          </a:xfrm>
          <a:prstGeom prst="homePlate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</a:t>
            </a:r>
            <a:endParaRPr lang="uk-U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71472" y="5357826"/>
            <a:ext cx="3071834" cy="285752"/>
          </a:xfrm>
          <a:prstGeom prst="homePlate">
            <a:avLst/>
          </a:prstGeom>
          <a:solidFill>
            <a:srgbClr val="E7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ШКОЛА</a:t>
            </a:r>
            <a:endParaRPr lang="uk-U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71472" y="5786454"/>
            <a:ext cx="3071834" cy="285752"/>
          </a:xfrm>
          <a:prstGeom prst="homePlate">
            <a:avLst/>
          </a:prstGeom>
          <a:solidFill>
            <a:srgbClr val="EBF6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Система образования</a:t>
            </a:r>
            <a:endParaRPr lang="uk-UA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071538" y="1214422"/>
            <a:ext cx="4143404" cy="928694"/>
          </a:xfrm>
          <a:prstGeom prst="homePlate">
            <a:avLst/>
          </a:prstGeom>
          <a:solidFill>
            <a:srgbClr val="CCFFFF"/>
          </a:solidFill>
          <a:ln>
            <a:solidFill>
              <a:schemeClr val="tx1"/>
            </a:solidFill>
          </a:ln>
          <a:scene3d>
            <a:camera prst="orthographicFront"/>
            <a:lightRig rig="flood" dir="t"/>
          </a:scene3d>
          <a:sp3d prstMaterial="metal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ЗАМЫСЕЛ ЖИЗНЕСТРОЯ В ОБЩЕСТВЕ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Схема 19"/>
          <p:cNvGraphicFramePr/>
          <p:nvPr/>
        </p:nvGraphicFramePr>
        <p:xfrm>
          <a:off x="3131840" y="3717032"/>
          <a:ext cx="257176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9"/>
          <p:cNvGrpSpPr/>
          <p:nvPr/>
        </p:nvGrpSpPr>
        <p:grpSpPr>
          <a:xfrm>
            <a:off x="2051720" y="2996952"/>
            <a:ext cx="2163090" cy="2075122"/>
            <a:chOff x="1824310" y="75508"/>
            <a:chExt cx="671948" cy="671948"/>
          </a:xfrm>
        </p:grpSpPr>
        <p:sp>
          <p:nvSpPr>
            <p:cNvPr id="24" name=" 3"/>
            <p:cNvSpPr/>
            <p:nvPr/>
          </p:nvSpPr>
          <p:spPr>
            <a:xfrm rot="20700000">
              <a:off x="1824310" y="75508"/>
              <a:ext cx="671948" cy="671948"/>
            </a:xfrm>
            <a:prstGeom prst="gear6">
              <a:avLst/>
            </a:prstGeom>
            <a:solidFill>
              <a:srgbClr val="A5FDC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1971688" y="222886"/>
              <a:ext cx="377192" cy="37719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Black" pitchFamily="34" charset="0"/>
                </a:rPr>
                <a:t>ШКОЛА</a:t>
              </a:r>
              <a:endParaRPr lang="uk-UA" sz="16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43306" y="2492896"/>
            <a:ext cx="1936806" cy="1721922"/>
            <a:chOff x="651514" y="377192"/>
            <a:chExt cx="685804" cy="685804"/>
          </a:xfrm>
        </p:grpSpPr>
        <p:sp>
          <p:nvSpPr>
            <p:cNvPr id="29" name=" 3"/>
            <p:cNvSpPr/>
            <p:nvPr/>
          </p:nvSpPr>
          <p:spPr>
            <a:xfrm>
              <a:off x="651514" y="377192"/>
              <a:ext cx="685804" cy="685804"/>
            </a:xfrm>
            <a:prstGeom prst="gear6">
              <a:avLst/>
            </a:prstGeom>
            <a:solidFill>
              <a:srgbClr val="BBF3D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 4"/>
            <p:cNvSpPr/>
            <p:nvPr/>
          </p:nvSpPr>
          <p:spPr>
            <a:xfrm>
              <a:off x="824167" y="550889"/>
              <a:ext cx="340498" cy="3384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Black" pitchFamily="34" charset="0"/>
                </a:rPr>
                <a:t>ДЕТИ</a:t>
              </a:r>
              <a:endParaRPr lang="uk-UA" sz="1600" kern="12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5400000">
            <a:off x="-215934" y="3285330"/>
            <a:ext cx="2571768" cy="1588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072066" y="2071678"/>
            <a:ext cx="1012102" cy="925274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494959" y="2898835"/>
            <a:ext cx="1761190" cy="392628"/>
          </a:xfrm>
          <a:prstGeom prst="straightConnector1">
            <a:avLst/>
          </a:prstGeom>
          <a:ln w="41275">
            <a:solidFill>
              <a:srgbClr val="7CE8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929191" y="2214553"/>
            <a:ext cx="938953" cy="926417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14942" y="1928802"/>
            <a:ext cx="1013242" cy="924134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-826" y="3285330"/>
            <a:ext cx="2571768" cy="1588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213488" y="3285330"/>
            <a:ext cx="2571768" cy="1588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3316496" y="2469927"/>
            <a:ext cx="975372" cy="464628"/>
          </a:xfrm>
          <a:prstGeom prst="straightConnector1">
            <a:avLst/>
          </a:prstGeom>
          <a:ln w="41275">
            <a:solidFill>
              <a:srgbClr val="A3EF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4"/>
          <p:cNvGrpSpPr/>
          <p:nvPr/>
        </p:nvGrpSpPr>
        <p:grpSpPr>
          <a:xfrm rot="21362584">
            <a:off x="5310122" y="2807165"/>
            <a:ext cx="2868863" cy="622005"/>
            <a:chOff x="4729337" y="3416774"/>
            <a:chExt cx="2785546" cy="581821"/>
          </a:xfrm>
        </p:grpSpPr>
        <p:sp>
          <p:nvSpPr>
            <p:cNvPr id="40" name="Пятиугольник 39"/>
            <p:cNvSpPr/>
            <p:nvPr/>
          </p:nvSpPr>
          <p:spPr>
            <a:xfrm rot="8889371">
              <a:off x="4729337" y="3419942"/>
              <a:ext cx="2785546" cy="578653"/>
            </a:xfrm>
            <a:prstGeom prst="homePlate">
              <a:avLst>
                <a:gd name="adj" fmla="val 34363"/>
              </a:avLst>
            </a:prstGeom>
            <a:solidFill>
              <a:srgbClr val="CCFF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 rot="19724983">
              <a:off x="4924031" y="3416774"/>
              <a:ext cx="2471970" cy="546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МЕТОДОЛОГИЯ ОБУЧЕНИЯ</a:t>
              </a:r>
              <a:endParaRPr lang="uk-UA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0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Graphic spid="2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«Человек будущего обязан строго контролировать эмоции, принимать и понимать общественную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этику и мораль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». 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"На 2015 год почти 70% российских школьников имеют психические расстройства и аномалии развития", - об этом заявил главный психиатр Минздрава РФ. Директор федерального медицинского исследовательского центра психиатрии и наркологии им.Сербского Зураб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Кекалидзе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ссср плакат ребенок с моделью космос&quot;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8704" y="980728"/>
            <a:ext cx="8706592" cy="58772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Миром правит Человек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 объективным закономерностям мироздания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Человеку будут доступны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все небесные пространства,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все небесные миры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….»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	И.А. Ефремов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00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СОЦИАЛЬНОЙ СРЕДЫ И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ПРОПАГАНДЫ НА МИРОПОНИМАНИЕ ЧЕЛОВЕКА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PE04728"/>
          <p:cNvPicPr preferRelativeResize="0"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28826" y="4450735"/>
            <a:ext cx="2071506" cy="21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51520" y="3573016"/>
            <a:ext cx="3096344" cy="1728192"/>
          </a:xfrm>
          <a:prstGeom prst="irregularSeal1">
            <a:avLst/>
          </a:prstGeom>
          <a:solidFill>
            <a:srgbClr val="97FF97">
              <a:alpha val="45882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1.ВОЗДЕЙСТВИЕ СЕМЬИ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755576" y="1412776"/>
            <a:ext cx="2016224" cy="2571752"/>
          </a:xfrm>
          <a:prstGeom prst="downArrowCallout">
            <a:avLst>
              <a:gd name="adj1" fmla="val 6444"/>
              <a:gd name="adj2" fmla="val 35926"/>
              <a:gd name="adj3" fmla="val 26000"/>
              <a:gd name="adj4" fmla="val 77000"/>
            </a:avLst>
          </a:prstGeom>
          <a:gradFill rotWithShape="1">
            <a:gsLst>
              <a:gs pos="0">
                <a:srgbClr val="E1FFE1">
                  <a:alpha val="43922"/>
                </a:srgbClr>
              </a:gs>
              <a:gs pos="100000">
                <a:srgbClr val="CCFFFF">
                  <a:alpha val="47000"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2.Конкретное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течение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жизненных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обстоятельств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формируемое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политикой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государства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Скругленная соединительная линия 16"/>
          <p:cNvCxnSpPr/>
          <p:nvPr/>
        </p:nvCxnSpPr>
        <p:spPr>
          <a:xfrm flipH="1" flipV="1">
            <a:off x="2411760" y="3212976"/>
            <a:ext cx="1080120" cy="1656184"/>
          </a:xfrm>
          <a:prstGeom prst="straightConnector1">
            <a:avLst/>
          </a:prstGeom>
          <a:ln w="15875">
            <a:solidFill>
              <a:schemeClr val="tx2">
                <a:lumMod val="50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214546" y="5356238"/>
            <a:ext cx="100013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206572" y="2915079"/>
            <a:ext cx="3312000" cy="1944000"/>
          </a:xfrm>
          <a:prstGeom prst="rect">
            <a:avLst/>
          </a:prstGeom>
          <a:solidFill>
            <a:srgbClr val="CDFFC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3.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Непосредственное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общение с другими людьми и, в особенности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,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—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со сверстниками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 процессе подражания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–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мощный фактор.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214546" y="4437112"/>
            <a:ext cx="2992026" cy="77783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5211895" y="1674977"/>
            <a:ext cx="3306677" cy="1141084"/>
          </a:xfrm>
          <a:prstGeom prst="ellipse">
            <a:avLst/>
          </a:prstGeom>
          <a:solidFill>
            <a:srgbClr val="E1FFE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Наследственные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предпосылки</a:t>
            </a:r>
            <a:endParaRPr kumimoji="0" lang="uk-UA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2285986" y="2698652"/>
            <a:ext cx="3582158" cy="2587736"/>
          </a:xfrm>
          <a:prstGeom prst="curvedConnector3">
            <a:avLst>
              <a:gd name="adj1" fmla="val 50000"/>
            </a:avLst>
          </a:prstGeom>
          <a:ln w="158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3528" y="766445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  <a:latin typeface="Arial Black" pitchFamily="34" charset="0"/>
              </a:rPr>
              <a:t>Причинами отклонения личности от предназначенного пути  могут быть:</a:t>
            </a:r>
            <a:endParaRPr lang="uk-UA" dirty="0">
              <a:solidFill>
                <a:srgbClr val="00153E"/>
              </a:solidFill>
              <a:latin typeface="Arial Black" pitchFamily="34" charset="0"/>
            </a:endParaRPr>
          </a:p>
        </p:txBody>
      </p:sp>
      <p:sp>
        <p:nvSpPr>
          <p:cNvPr id="34" name="Волна 33"/>
          <p:cNvSpPr/>
          <p:nvPr/>
        </p:nvSpPr>
        <p:spPr>
          <a:xfrm>
            <a:off x="2843808" y="3501008"/>
            <a:ext cx="2232248" cy="558394"/>
          </a:xfrm>
          <a:prstGeom prst="wav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Book Antiqua" panose="02040602050305030304" pitchFamily="18" charset="0"/>
              </a:rPr>
              <a:t>ПРОПАГАНДА!...</a:t>
            </a:r>
            <a:endParaRPr lang="ru-RU" b="1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797094" y="4013572"/>
            <a:ext cx="144016" cy="855588"/>
          </a:xfrm>
          <a:prstGeom prst="straightConnector1">
            <a:avLst/>
          </a:prstGeom>
          <a:ln w="63500">
            <a:gradFill>
              <a:gsLst>
                <a:gs pos="7000">
                  <a:srgbClr val="C0191D"/>
                </a:gs>
                <a:gs pos="100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  <a:tailEnd type="arrow"/>
          </a:ln>
          <a:effectLst>
            <a:glow rad="12700">
              <a:srgbClr val="C00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2483768" y="2492896"/>
            <a:ext cx="692750" cy="102663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2232346" y="5288588"/>
            <a:ext cx="3563790" cy="126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167020" y="3933056"/>
            <a:ext cx="733312" cy="130746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51820" y="2197454"/>
            <a:ext cx="154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4610" y="2169730"/>
            <a:ext cx="3153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общества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социальных групп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img1.picmix.com/output/stamp/normal/1/4/0/0/930041_441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439018"/>
            <a:ext cx="2736303" cy="2052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hi-news.pp.ua/uploads/posts/2018-01/thumbs/scho-potrbno-dlya-pereglyadu-world-wide-web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91785"/>
            <a:ext cx="1872208" cy="1556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58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8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3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5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8" grpId="0" animBg="1"/>
      <p:bldP spid="30" grpId="0" animBg="1"/>
      <p:bldP spid="32" grpId="0"/>
      <p:bldP spid="32" grpId="1"/>
      <p:bldP spid="34" grpId="0" animBg="1"/>
      <p:bldP spid="34" grpId="1" animBg="1"/>
      <p:bldP spid="3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35292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Семья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приносит полноту жизни, семья приносит счастье, но каждая семья… является прежде всего большим делом, имеющим государственное значение». А.С. Макаренко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При той методологии и темпах развития молодежи, которые держал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Макаренко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его ученики сегодня были бы программистами. Но сегодня учителя и другие педагоги загружены отчетами.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109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Исправление ошибок привнесённых украинским образованием в жизнь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4"/>
          <p:cNvGrpSpPr/>
          <p:nvPr/>
        </p:nvGrpSpPr>
        <p:grpSpPr>
          <a:xfrm>
            <a:off x="467544" y="1628800"/>
            <a:ext cx="2857488" cy="646331"/>
            <a:chOff x="71406" y="1425347"/>
            <a:chExt cx="2857488" cy="646331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71406" y="1428736"/>
              <a:ext cx="2857488" cy="642942"/>
            </a:xfrm>
            <a:prstGeom prst="homePlate">
              <a:avLst/>
            </a:prstGeom>
            <a:solidFill>
              <a:srgbClr val="E5F8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71406" y="1425347"/>
              <a:ext cx="2484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 воспитывалась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 детства</a:t>
              </a:r>
              <a:endPara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22"/>
          <p:cNvGrpSpPr/>
          <p:nvPr/>
        </p:nvGrpSpPr>
        <p:grpSpPr>
          <a:xfrm>
            <a:off x="5652120" y="1556792"/>
            <a:ext cx="2808000" cy="646331"/>
            <a:chOff x="5643570" y="1142984"/>
            <a:chExt cx="2857488" cy="646331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5643570" y="1142984"/>
              <a:ext cx="2857488" cy="642942"/>
            </a:xfrm>
            <a:prstGeom prst="homePlate">
              <a:avLst/>
            </a:prstGeom>
            <a:solidFill>
              <a:srgbClr val="E5F8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Целенаправленно извращались</a:t>
              </a:r>
              <a:endParaRPr lang="uk-UA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72198" y="1142984"/>
              <a:ext cx="23421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Целенаправленно </a:t>
              </a:r>
              <a:endPara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r>
                <a:rPr lang="ru-RU" b="1" i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извращались</a:t>
              </a:r>
              <a:endParaRPr lang="uk-UA" b="1" i="1" dirty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15" name="Группа 24"/>
          <p:cNvGrpSpPr/>
          <p:nvPr/>
        </p:nvGrpSpPr>
        <p:grpSpPr>
          <a:xfrm>
            <a:off x="3428992" y="2786058"/>
            <a:ext cx="2071702" cy="642942"/>
            <a:chOff x="642910" y="3714752"/>
            <a:chExt cx="2071702" cy="642942"/>
          </a:xfrm>
        </p:grpSpPr>
        <p:sp>
          <p:nvSpPr>
            <p:cNvPr id="24" name="Горизонтальный свиток 23"/>
            <p:cNvSpPr/>
            <p:nvPr/>
          </p:nvSpPr>
          <p:spPr>
            <a:xfrm>
              <a:off x="642910" y="3714752"/>
              <a:ext cx="2071702" cy="642942"/>
            </a:xfrm>
            <a:prstGeom prst="horizontalScroll">
              <a:avLst/>
            </a:prstGeom>
            <a:solidFill>
              <a:srgbClr val="E5F8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714348" y="3857628"/>
              <a:ext cx="19288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Times New Roman" pitchFamily="18" charset="0"/>
                  <a:cs typeface="Arial" pitchFamily="34" charset="0"/>
                </a:rPr>
                <a:t>НЕОБХОДИМО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27"/>
          <p:cNvGrpSpPr/>
          <p:nvPr/>
        </p:nvGrpSpPr>
        <p:grpSpPr>
          <a:xfrm>
            <a:off x="2857488" y="3429000"/>
            <a:ext cx="3500430" cy="1500198"/>
            <a:chOff x="0" y="3714752"/>
            <a:chExt cx="3500430" cy="1500198"/>
          </a:xfrm>
        </p:grpSpPr>
        <p:sp>
          <p:nvSpPr>
            <p:cNvPr id="29" name="Горизонтальный свиток 28"/>
            <p:cNvSpPr/>
            <p:nvPr/>
          </p:nvSpPr>
          <p:spPr>
            <a:xfrm>
              <a:off x="0" y="3714752"/>
              <a:ext cx="3500430" cy="1500198"/>
            </a:xfrm>
            <a:prstGeom prst="horizontalScroll">
              <a:avLst>
                <a:gd name="adj" fmla="val 12500"/>
              </a:avLst>
            </a:prstGeom>
            <a:solidFill>
              <a:srgbClr val="EBFAFF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214282" y="4026763"/>
              <a:ext cx="31432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ОКАЗАТЬ ПОМОЩЬ </a:t>
              </a:r>
              <a:r>
                <a:rPr lang="ru-RU" sz="1600" b="1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ДЕФОРМИРОВАННОМУ 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МЫШЛЕНИЮ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10800000" flipV="1">
            <a:off x="3428992" y="4714883"/>
            <a:ext cx="785818" cy="50006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857224" y="5129230"/>
            <a:ext cx="2514600" cy="800100"/>
          </a:xfrm>
          <a:prstGeom prst="rect">
            <a:avLst/>
          </a:prstGeom>
          <a:solidFill>
            <a:srgbClr val="E7FFFF"/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33300"/>
                </a:solidFill>
                <a:effectLst/>
                <a:latin typeface="Calibri" pitchFamily="34" charset="0"/>
                <a:cs typeface="Arial" pitchFamily="34" charset="0"/>
              </a:rPr>
              <a:t>АБСТРАКТНО-ЛОГИЧЕСКОМУ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000628" y="4714884"/>
            <a:ext cx="1035867" cy="61615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000760" y="5129230"/>
            <a:ext cx="2514600" cy="8001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solidFill>
                  <a:srgbClr val="333300"/>
                </a:solidFill>
                <a:latin typeface="Calibri" pitchFamily="34" charset="0"/>
                <a:cs typeface="Arial" pitchFamily="34" charset="0"/>
              </a:rPr>
              <a:t>ПРЕДМЕТНО-ОБРАЗНОМУ</a:t>
            </a:r>
          </a:p>
        </p:txBody>
      </p:sp>
      <p:grpSp>
        <p:nvGrpSpPr>
          <p:cNvPr id="21" name="Группа 8"/>
          <p:cNvGrpSpPr/>
          <p:nvPr/>
        </p:nvGrpSpPr>
        <p:grpSpPr>
          <a:xfrm>
            <a:off x="3357554" y="1142984"/>
            <a:ext cx="2500330" cy="1428760"/>
            <a:chOff x="3357554" y="857232"/>
            <a:chExt cx="2500330" cy="1428760"/>
          </a:xfrm>
        </p:grpSpPr>
        <p:sp>
          <p:nvSpPr>
            <p:cNvPr id="36" name="Горизонтальный свиток 35"/>
            <p:cNvSpPr/>
            <p:nvPr/>
          </p:nvSpPr>
          <p:spPr>
            <a:xfrm>
              <a:off x="3357554" y="857232"/>
              <a:ext cx="2286016" cy="1428760"/>
            </a:xfrm>
            <a:prstGeom prst="horizontalScroll">
              <a:avLst/>
            </a:prstGeom>
            <a:solidFill>
              <a:srgbClr val="E5F8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786182" y="1142984"/>
              <a:ext cx="207170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ДИСЦИПЛИНА, </a:t>
              </a:r>
            </a:p>
            <a:p>
              <a:r>
                <a:rPr lang="uk-UA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КУЛЬТУРА</a:t>
              </a:r>
            </a:p>
            <a:p>
              <a:r>
                <a:rPr lang="uk-UA" b="1" dirty="0" smtClean="0">
                  <a:effectLst>
                    <a:outerShdw blurRad="50800" dist="38100" algn="tr" rotWithShape="0">
                      <a:prstClr val="black">
                        <a:alpha val="40000"/>
                      </a:prstClr>
                    </a:outerShdw>
                  </a:effectLst>
                </a:rPr>
                <a:t>МЫШЛЕНИЯ</a:t>
              </a:r>
              <a:endParaRPr lang="uk-UA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780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54590"/>
            <a:ext cx="7272808" cy="598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1886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Что нас ждёт?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Гибридная «холодная»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предвойна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По факту уровень науки стал таков, что мы вторглись в то, что было уделом Бога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». Мы живем в условиях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предвойны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Сегодня ситуация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колонизации, которую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проводили ранее военным путем заменили технологически (Интернет, куда пришли все сами).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Академик Михаил Ковальчук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«В начале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слово. А слово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(мысль) – Бог.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Зверь - Сатана - Число!»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Политолог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Михеев, что было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написано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Апокалипсисе.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02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3137"/>
            <a:ext cx="864096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Люди – это новая нефть</a:t>
            </a:r>
          </a:p>
          <a:p>
            <a:endParaRPr lang="ru-RU" dirty="0" smtClean="0"/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«И воля государства – распределить и распорядиться этим активом [пользовательскими данными]. Можно обсуждать, как государство распоряжается, но не стоит обсуждать, вправе ли оно распоряжаться. Мы считаем, что вправе» - Елена Заева, начальник управления регулирования связи и информационных технологий ФАС.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472608" cy="4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Современные технологии дают государству инструменты контроля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8924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Цифровые технологии способны создать инструменты, обеспечивающие тотальный контроль над человеком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!» Рабство – иными словами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Патриарх Московский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Кирилл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899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Стоит вопрос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: Государство позволяет таким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корпорациям, как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Google,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Faceboo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и др.,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вытягивать персональную информацию и деньги из населения или корпорации делают это сами, ставя государства перед случившимся фактом?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финансовая машина тем временем эти деньги вкладывает в новые разработки.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88832" cy="53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Новости от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Илона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Маска: Примат способен играть в видеоигры с помощью своего разума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 1980 году Американская психиатрическая ассоциация признала патологическую зависимость от азартных игр формой психического расстройства и включила её в перечень заболеваний. Это заболевание определялось как хроническая и прогрессирующая неспособность сопротивляться позывам играть в азартные игры.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«Какой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прогресс, когда поэзия серебряного века уже тогда предупреждала об этих явлениях, чуждых русской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культуре»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1818</TotalTime>
  <Words>852</Words>
  <Application>Microsoft Office PowerPoint</Application>
  <PresentationFormat>Экран (4:3)</PresentationFormat>
  <Paragraphs>89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Будущее созидается активным трудом не столько «ясновидящих», сколько «яснопонимающих». </vt:lpstr>
      <vt:lpstr>Слайд 11</vt:lpstr>
      <vt:lpstr>Исправление ошибок привнесённых украинским образованием в жизнь по формированию образных представлений и расширению круга своих понятий</vt:lpstr>
      <vt:lpstr>Слайд 13</vt:lpstr>
      <vt:lpstr>Слайд 14</vt:lpstr>
      <vt:lpstr>Слайд 15</vt:lpstr>
      <vt:lpstr>Слайд 16</vt:lpstr>
      <vt:lpstr>Методологические функции социальной философии</vt:lpstr>
      <vt:lpstr>Замысел жизнеустройства  и система образования</vt:lpstr>
      <vt:lpstr>Слайд 19</vt:lpstr>
      <vt:lpstr>ВЛИЯНИЕ СОЦИАЛЬНОЙ СРЕДЫ И ПРОПАГАНДЫ НА МИРОПОНИМАНИЕ ЧЕЛОВЕКА </vt:lpstr>
      <vt:lpstr>Слайд 21</vt:lpstr>
      <vt:lpstr>Исправление ошибок привнесённых украинским образованием в жизнь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Замысел жизнеустройства  и система образования</dc:title>
  <dc:creator>Безумный</dc:creator>
  <cp:lastModifiedBy>Безумный</cp:lastModifiedBy>
  <cp:revision>129</cp:revision>
  <dcterms:created xsi:type="dcterms:W3CDTF">2021-01-27T16:41:02Z</dcterms:created>
  <dcterms:modified xsi:type="dcterms:W3CDTF">2021-02-14T15:10:38Z</dcterms:modified>
</cp:coreProperties>
</file>